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0"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94653"/>
  </p:normalViewPr>
  <p:slideViewPr>
    <p:cSldViewPr snapToGrid="0">
      <p:cViewPr varScale="1">
        <p:scale>
          <a:sx n="93" d="100"/>
          <a:sy n="93" d="100"/>
        </p:scale>
        <p:origin x="216" y="6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eg>
</file>

<file path=ppt/media/image11.png>
</file>

<file path=ppt/media/image12.svg>
</file>

<file path=ppt/media/image2.jpeg>
</file>

<file path=ppt/media/image3.jpeg>
</file>

<file path=ppt/media/image4.jpg>
</file>

<file path=ppt/media/image5.jp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12/4/24</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6391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12/4/24</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3515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12/4/24</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8357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12/4/24</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4733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12/4/24</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3317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12/4/24</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6498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12/4/24</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8240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12/4/24</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37163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12/4/24</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8964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12/4/24</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0426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12/4/24</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89288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cap="none" spc="0" baseline="0">
                <a:solidFill>
                  <a:schemeClr val="tx1">
                    <a:tint val="75000"/>
                  </a:schemeClr>
                </a:solidFill>
                <a:latin typeface="+mn-lt"/>
              </a:defRPr>
            </a:lvl1pPr>
          </a:lstStyle>
          <a:p>
            <a:fld id="{82EDB8D0-98ED-4B86-9D5F-E61ADC70144D}" type="datetimeFigureOut">
              <a:rPr lang="en-US" smtClean="0"/>
              <a:pPr/>
              <a:t>12/4/24</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1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2122970105"/>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9" r:id="rId6"/>
    <p:sldLayoutId id="2147483804" r:id="rId7"/>
    <p:sldLayoutId id="2147483805" r:id="rId8"/>
    <p:sldLayoutId id="2147483806" r:id="rId9"/>
    <p:sldLayoutId id="2147483808" r:id="rId10"/>
    <p:sldLayoutId id="2147483807" r:id="rId11"/>
  </p:sldLayoutIdLs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freestock.com/free-videos/human-anatomy-loop-white-background-3862427" TargetMode="External"/><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https://www.weather.gov/fsd/auror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solarscience.msfc.nasa.gov/images/zurich.gif" TargetMode="External"/><Relationship Id="rId2" Type="http://schemas.openxmlformats.org/officeDocument/2006/relationships/hyperlink" Target="https://solarscience.msfc.nasa.gov/images/ssn_predict_l.gif" TargetMode="External"/><Relationship Id="rId1" Type="http://schemas.openxmlformats.org/officeDocument/2006/relationships/slideLayout" Target="../slideLayouts/slideLayout2.xml"/><Relationship Id="rId6" Type="http://schemas.openxmlformats.org/officeDocument/2006/relationships/hyperlink" Target="https://creativecommons.org/licenses/by/3.0/" TargetMode="External"/><Relationship Id="rId5" Type="http://schemas.openxmlformats.org/officeDocument/2006/relationships/hyperlink" Target="https://philschatz.com/astronomy-book/contents/m59878.html" TargetMode="Externa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https://solarscience.msfc.nasa.gov/images/ssn_yearly.jpg" TargetMode="External"/><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greencomet.org/2017/02/11/milankovitch-cycles-other/"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362D44EE-C852-4460-B8B5-C4F2BC205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8230832-CDBD-9B23-E644-8C0737C2BA26}"/>
              </a:ext>
            </a:extLst>
          </p:cNvPr>
          <p:cNvSpPr>
            <a:spLocks noGrp="1"/>
          </p:cNvSpPr>
          <p:nvPr>
            <p:ph type="ctrTitle"/>
          </p:nvPr>
        </p:nvSpPr>
        <p:spPr>
          <a:xfrm>
            <a:off x="6194716" y="739978"/>
            <a:ext cx="5334930" cy="3004145"/>
          </a:xfrm>
        </p:spPr>
        <p:txBody>
          <a:bodyPr>
            <a:normAutofit/>
          </a:bodyPr>
          <a:lstStyle/>
          <a:p>
            <a:r>
              <a:rPr lang="en-US" b="1" i="0">
                <a:effectLst/>
                <a:latin typeface="Arial" panose="020B0604020202020204" pitchFamily="34" charset="0"/>
              </a:rPr>
              <a:t>The Sun and Sunspots</a:t>
            </a:r>
            <a:br>
              <a:rPr lang="en-US" b="1" i="0">
                <a:effectLst/>
                <a:latin typeface="Arial" panose="020B0604020202020204" pitchFamily="34" charset="0"/>
              </a:rPr>
            </a:br>
            <a:endParaRPr lang="en-US"/>
          </a:p>
        </p:txBody>
      </p:sp>
      <p:sp>
        <p:nvSpPr>
          <p:cNvPr id="3" name="Subtitle 2">
            <a:extLst>
              <a:ext uri="{FF2B5EF4-FFF2-40B4-BE49-F238E27FC236}">
                <a16:creationId xmlns:a16="http://schemas.microsoft.com/office/drawing/2014/main" id="{F8FE6741-6B73-A2B7-816B-FD556045A0FB}"/>
              </a:ext>
            </a:extLst>
          </p:cNvPr>
          <p:cNvSpPr>
            <a:spLocks noGrp="1"/>
          </p:cNvSpPr>
          <p:nvPr>
            <p:ph type="subTitle" idx="1"/>
          </p:nvPr>
        </p:nvSpPr>
        <p:spPr>
          <a:xfrm>
            <a:off x="6194715" y="3836197"/>
            <a:ext cx="5334931" cy="2189214"/>
          </a:xfrm>
        </p:spPr>
        <p:txBody>
          <a:bodyPr>
            <a:normAutofit/>
          </a:bodyPr>
          <a:lstStyle/>
          <a:p>
            <a:r>
              <a:rPr lang="en-US" dirty="0"/>
              <a:t>Prediction of  spots </a:t>
            </a:r>
          </a:p>
          <a:p>
            <a:endParaRPr lang="en-US" dirty="0"/>
          </a:p>
          <a:p>
            <a:r>
              <a:rPr lang="en-US" dirty="0"/>
              <a:t>Mahankali Sai Kumar</a:t>
            </a:r>
          </a:p>
        </p:txBody>
      </p:sp>
      <p:sp>
        <p:nvSpPr>
          <p:cNvPr id="77" name="Freeform: Shape 76">
            <a:extLst>
              <a:ext uri="{FF2B5EF4-FFF2-40B4-BE49-F238E27FC236}">
                <a16:creationId xmlns:a16="http://schemas.microsoft.com/office/drawing/2014/main" id="{658970D8-8D1D-4B5C-894B-E871CC865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9" name="Freeform: Shape 78">
            <a:extLst>
              <a:ext uri="{FF2B5EF4-FFF2-40B4-BE49-F238E27FC236}">
                <a16:creationId xmlns:a16="http://schemas.microsoft.com/office/drawing/2014/main" id="{F227E5B6-9132-43CA-B503-37A18562A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Freeform: Shape 80">
            <a:extLst>
              <a:ext uri="{FF2B5EF4-FFF2-40B4-BE49-F238E27FC236}">
                <a16:creationId xmlns:a16="http://schemas.microsoft.com/office/drawing/2014/main" id="{03C2051E-A88D-48E5-BACF-AAED178927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Freeform: Shape 82">
            <a:extLst>
              <a:ext uri="{FF2B5EF4-FFF2-40B4-BE49-F238E27FC236}">
                <a16:creationId xmlns:a16="http://schemas.microsoft.com/office/drawing/2014/main" id="{7821A508-2985-4905-874A-527429BAA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Freeform: Shape 84">
            <a:extLst>
              <a:ext uri="{FF2B5EF4-FFF2-40B4-BE49-F238E27FC236}">
                <a16:creationId xmlns:a16="http://schemas.microsoft.com/office/drawing/2014/main" id="{D2929CB1-0E3C-4B2D-ADC5-0154FB33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A018F662-6576-7A65-2102-F8EFA9467522}"/>
              </a:ext>
            </a:extLst>
          </p:cNvPr>
          <p:cNvPicPr>
            <a:picLocks noChangeAspect="1"/>
          </p:cNvPicPr>
          <p:nvPr/>
        </p:nvPicPr>
        <p:blipFill>
          <a:blip r:embed="rId2"/>
          <a:srcRect l="20000"/>
          <a:stretch/>
        </p:blipFill>
        <p:spPr>
          <a:xfrm>
            <a:off x="631840" y="598720"/>
            <a:ext cx="5178249" cy="5178249"/>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87" name="Freeform: Shape 86">
            <a:extLst>
              <a:ext uri="{FF2B5EF4-FFF2-40B4-BE49-F238E27FC236}">
                <a16:creationId xmlns:a16="http://schemas.microsoft.com/office/drawing/2014/main" id="{5F2F0C84-BE8C-4DC2-A6D3-30349A801D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1245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a:extLst>
              <a:ext uri="{FF2B5EF4-FFF2-40B4-BE49-F238E27FC236}">
                <a16:creationId xmlns:a16="http://schemas.microsoft.com/office/drawing/2014/main" id="{032D8B87-88DA-4E9C-B676-B10D70EA59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galaxy in outer space&#10;&#10;Description automatically generated">
            <a:extLst>
              <a:ext uri="{FF2B5EF4-FFF2-40B4-BE49-F238E27FC236}">
                <a16:creationId xmlns:a16="http://schemas.microsoft.com/office/drawing/2014/main" id="{FEDDC186-CFA4-8174-EADC-2F7DE5B53470}"/>
              </a:ext>
            </a:extLst>
          </p:cNvPr>
          <p:cNvPicPr>
            <a:picLocks noChangeAspect="1"/>
          </p:cNvPicPr>
          <p:nvPr/>
        </p:nvPicPr>
        <p:blipFill>
          <a:blip r:embed="rId2">
            <a:alphaModFix amt="35000"/>
            <a:extLst>
              <a:ext uri="{837473B0-CC2E-450A-ABE3-18F120FF3D39}">
                <a1611:picAttrSrcUrl xmlns:a1611="http://schemas.microsoft.com/office/drawing/2016/11/main" r:id="rId3"/>
              </a:ext>
            </a:extLst>
          </a:blip>
          <a:srcRect r="125" b="1"/>
          <a:stretch/>
        </p:blipFill>
        <p:spPr>
          <a:xfrm>
            <a:off x="20" y="-8466"/>
            <a:ext cx="12191980" cy="6866466"/>
          </a:xfrm>
          <a:prstGeom prst="rect">
            <a:avLst/>
          </a:prstGeom>
        </p:spPr>
      </p:pic>
      <p:sp>
        <p:nvSpPr>
          <p:cNvPr id="2" name="Title 1">
            <a:extLst>
              <a:ext uri="{FF2B5EF4-FFF2-40B4-BE49-F238E27FC236}">
                <a16:creationId xmlns:a16="http://schemas.microsoft.com/office/drawing/2014/main" id="{7A428A73-E447-09DD-7BDE-36C25F85D3E3}"/>
              </a:ext>
            </a:extLst>
          </p:cNvPr>
          <p:cNvSpPr>
            <a:spLocks noGrp="1"/>
          </p:cNvSpPr>
          <p:nvPr>
            <p:ph type="title"/>
          </p:nvPr>
        </p:nvSpPr>
        <p:spPr>
          <a:xfrm>
            <a:off x="838200" y="365125"/>
            <a:ext cx="10515600" cy="1325563"/>
          </a:xfrm>
        </p:spPr>
        <p:txBody>
          <a:bodyPr>
            <a:normAutofit/>
          </a:bodyPr>
          <a:lstStyle/>
          <a:p>
            <a:r>
              <a:rPr lang="en-US">
                <a:solidFill>
                  <a:srgbClr val="FFFFFF"/>
                </a:solidFill>
              </a:rPr>
              <a:t>Conclusion:</a:t>
            </a:r>
          </a:p>
        </p:txBody>
      </p:sp>
      <p:sp>
        <p:nvSpPr>
          <p:cNvPr id="3" name="Content Placeholder 2">
            <a:extLst>
              <a:ext uri="{FF2B5EF4-FFF2-40B4-BE49-F238E27FC236}">
                <a16:creationId xmlns:a16="http://schemas.microsoft.com/office/drawing/2014/main" id="{7D25CCA7-ADDB-4CB7-8E5E-836111D9F379}"/>
              </a:ext>
            </a:extLst>
          </p:cNvPr>
          <p:cNvSpPr>
            <a:spLocks noGrp="1"/>
          </p:cNvSpPr>
          <p:nvPr>
            <p:ph idx="1"/>
          </p:nvPr>
        </p:nvSpPr>
        <p:spPr>
          <a:xfrm>
            <a:off x="838200" y="1825625"/>
            <a:ext cx="10515600" cy="3859742"/>
          </a:xfrm>
        </p:spPr>
        <p:txBody>
          <a:bodyPr>
            <a:normAutofit/>
          </a:bodyPr>
          <a:lstStyle/>
          <a:p>
            <a:r>
              <a:rPr lang="en-US" sz="2000">
                <a:solidFill>
                  <a:srgbClr val="FFFFFF"/>
                </a:solidFill>
              </a:rPr>
              <a:t>The analysis of historical sunspot data highlights the cyclic nature of solar activity, characterized by periodic peaks and troughs that align with the approximately 11-year solar cycle. Over the centuries, the amplitude of these cycles has shown variability, with some cycles exhibiting higher sunspot counts and others being relatively subdued, reflecting changes in the Sun's magnetic dynamics. Monthly analysis reveals no significant seasonal bias, indicating that solar activity remains consistent regardless of Earth's position in its orbit. These findings underscore the importance of understanding solar activity, as sunspot cycles have direct implications for geomagnetic storms, satellite communications, and climate variability. Long-term monitoring and analysis of solar activity are crucial for enhancing our ability to predict and mitigate the impacts of solar phenomena on Earth. Future research could further investigate the links between sunspot activity and terrestrial events, providing deeper insights into the Sun-Earth connection.</a:t>
            </a:r>
          </a:p>
          <a:p>
            <a:endParaRPr lang="en-US" sz="2000">
              <a:solidFill>
                <a:srgbClr val="FFFFFF"/>
              </a:solidFill>
            </a:endParaRPr>
          </a:p>
        </p:txBody>
      </p:sp>
      <p:sp>
        <p:nvSpPr>
          <p:cNvPr id="23" name="Arc 2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246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360A99C-2275-188A-520E-0E77E6894C02}"/>
              </a:ext>
            </a:extLst>
          </p:cNvPr>
          <p:cNvSpPr>
            <a:spLocks noGrp="1"/>
          </p:cNvSpPr>
          <p:nvPr>
            <p:ph type="title"/>
          </p:nvPr>
        </p:nvSpPr>
        <p:spPr>
          <a:xfrm>
            <a:off x="6417732" y="957715"/>
            <a:ext cx="5130798" cy="2750419"/>
          </a:xfrm>
        </p:spPr>
        <p:txBody>
          <a:bodyPr vert="horz" lIns="91440" tIns="45720" rIns="91440" bIns="45720" rtlCol="0" anchor="b">
            <a:normAutofit/>
          </a:bodyPr>
          <a:lstStyle/>
          <a:p>
            <a:pPr algn="ctr"/>
            <a:r>
              <a:rPr lang="en-US" sz="6000" kern="1200">
                <a:solidFill>
                  <a:schemeClr val="tx1"/>
                </a:solidFill>
                <a:latin typeface="+mj-lt"/>
                <a:ea typeface="+mj-ea"/>
                <a:cs typeface="+mj-cs"/>
              </a:rPr>
              <a:t>	THE END</a:t>
            </a:r>
          </a:p>
        </p:txBody>
      </p:sp>
      <p:pic>
        <p:nvPicPr>
          <p:cNvPr id="7" name="Graphic 6" descr="Winking Face with No Fill">
            <a:extLst>
              <a:ext uri="{FF2B5EF4-FFF2-40B4-BE49-F238E27FC236}">
                <a16:creationId xmlns:a16="http://schemas.microsoft.com/office/drawing/2014/main" id="{E074F029-01AD-E164-4ED5-C674687D818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503808"/>
            <a:ext cx="5850384" cy="585038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18" name="Oval 17">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6694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Sun's corona during an eclipse">
            <a:extLst>
              <a:ext uri="{FF2B5EF4-FFF2-40B4-BE49-F238E27FC236}">
                <a16:creationId xmlns:a16="http://schemas.microsoft.com/office/drawing/2014/main" id="{8E128B4B-1561-CD7B-9DF0-7156A0F2BBD8}"/>
              </a:ext>
            </a:extLst>
          </p:cNvPr>
          <p:cNvPicPr>
            <a:picLocks noChangeAspect="1"/>
          </p:cNvPicPr>
          <p:nvPr/>
        </p:nvPicPr>
        <p:blipFill>
          <a:blip r:embed="rId2"/>
          <a:srcRect l="26555" r="26184"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12CF99E-05F3-54F4-51B0-00CD9312D090}"/>
              </a:ext>
            </a:extLst>
          </p:cNvPr>
          <p:cNvSpPr>
            <a:spLocks noGrp="1"/>
          </p:cNvSpPr>
          <p:nvPr>
            <p:ph type="title"/>
          </p:nvPr>
        </p:nvSpPr>
        <p:spPr>
          <a:xfrm>
            <a:off x="5827048" y="407987"/>
            <a:ext cx="5721484" cy="1325563"/>
          </a:xfrm>
        </p:spPr>
        <p:txBody>
          <a:bodyPr>
            <a:normAutofit/>
          </a:bodyPr>
          <a:lstStyle/>
          <a:p>
            <a:r>
              <a:rPr lang="en-US" dirty="0"/>
              <a:t>Wha is sunspots?</a:t>
            </a:r>
          </a:p>
        </p:txBody>
      </p:sp>
      <p:sp>
        <p:nvSpPr>
          <p:cNvPr id="3" name="Content Placeholder 2">
            <a:extLst>
              <a:ext uri="{FF2B5EF4-FFF2-40B4-BE49-F238E27FC236}">
                <a16:creationId xmlns:a16="http://schemas.microsoft.com/office/drawing/2014/main" id="{92CE082B-4014-9957-5D64-12A37B66B60E}"/>
              </a:ext>
            </a:extLst>
          </p:cNvPr>
          <p:cNvSpPr>
            <a:spLocks noGrp="1"/>
          </p:cNvSpPr>
          <p:nvPr>
            <p:ph idx="1"/>
          </p:nvPr>
        </p:nvSpPr>
        <p:spPr>
          <a:xfrm>
            <a:off x="5827048" y="1868487"/>
            <a:ext cx="5721484" cy="4351338"/>
          </a:xfrm>
        </p:spPr>
        <p:txBody>
          <a:bodyPr>
            <a:normAutofit/>
          </a:bodyPr>
          <a:lstStyle/>
          <a:p>
            <a:pPr fontAlgn="base"/>
            <a:r>
              <a:rPr lang="en-US" sz="2000" b="1" i="0" dirty="0">
                <a:effectLst/>
                <a:latin typeface="inherit"/>
              </a:rPr>
              <a:t>Sunspots:  </a:t>
            </a:r>
            <a:r>
              <a:rPr lang="en-US" sz="2000" b="0" i="0" dirty="0">
                <a:effectLst/>
                <a:latin typeface="Arial" panose="020B0604020202020204" pitchFamily="34" charset="0"/>
              </a:rPr>
              <a:t>One interesting aspect of the Sun is its sunspots.  Sunspots are areas where the magnetic field is about 2,500 times stronger than Earth's, much higher than anywhere else on the Sun.  Because of the strong magnetic field, the magnetic pressure increases while the surrounding atmospheric pressure decreases.  This in turn lowers the temperature relative to its surroundings because the concentrated magnetic field inhibits the flow of hot, new gas from the Sun's interior to the surface. </a:t>
            </a:r>
          </a:p>
          <a:p>
            <a:br>
              <a:rPr lang="en-US" sz="2000" dirty="0"/>
            </a:br>
            <a:endParaRPr lang="en-US" sz="2000" dirty="0"/>
          </a:p>
        </p:txBody>
      </p:sp>
    </p:spTree>
    <p:extLst>
      <p:ext uri="{BB962C8B-B14F-4D97-AF65-F5344CB8AC3E}">
        <p14:creationId xmlns:p14="http://schemas.microsoft.com/office/powerpoint/2010/main" val="3462027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8D1C74E-11E5-9BDC-5541-5B29035E05C5}"/>
              </a:ext>
            </a:extLst>
          </p:cNvPr>
          <p:cNvSpPr>
            <a:spLocks noGrp="1"/>
          </p:cNvSpPr>
          <p:nvPr>
            <p:ph type="title"/>
          </p:nvPr>
        </p:nvSpPr>
        <p:spPr>
          <a:xfrm>
            <a:off x="838200" y="365125"/>
            <a:ext cx="5393361" cy="1325563"/>
          </a:xfrm>
        </p:spPr>
        <p:txBody>
          <a:bodyPr>
            <a:normAutofit/>
          </a:bodyPr>
          <a:lstStyle/>
          <a:p>
            <a:r>
              <a:rPr lang="en-US" sz="2700" b="1" i="0" dirty="0">
                <a:effectLst/>
                <a:latin typeface="Arial" panose="020B0604020202020204" pitchFamily="34" charset="0"/>
              </a:rPr>
              <a:t>Sunspots, Solar Flares, Coronal Mass Ejections and their influence on Earth:</a:t>
            </a:r>
            <a:endParaRPr lang="en-US" sz="2700" dirty="0"/>
          </a:p>
        </p:txBody>
      </p:sp>
      <p:sp>
        <p:nvSpPr>
          <p:cNvPr id="3" name="Content Placeholder 2">
            <a:extLst>
              <a:ext uri="{FF2B5EF4-FFF2-40B4-BE49-F238E27FC236}">
                <a16:creationId xmlns:a16="http://schemas.microsoft.com/office/drawing/2014/main" id="{9C05F0E3-6BAF-97FE-7668-689ED6AC8895}"/>
              </a:ext>
            </a:extLst>
          </p:cNvPr>
          <p:cNvSpPr>
            <a:spLocks noGrp="1"/>
          </p:cNvSpPr>
          <p:nvPr>
            <p:ph idx="1"/>
          </p:nvPr>
        </p:nvSpPr>
        <p:spPr>
          <a:xfrm>
            <a:off x="838200" y="1825625"/>
            <a:ext cx="5393361" cy="4351338"/>
          </a:xfrm>
        </p:spPr>
        <p:txBody>
          <a:bodyPr>
            <a:noAutofit/>
          </a:bodyPr>
          <a:lstStyle/>
          <a:p>
            <a:pPr algn="just" fontAlgn="base"/>
            <a:r>
              <a:rPr lang="en-US" sz="1400" b="0" i="0" dirty="0">
                <a:effectLst/>
                <a:latin typeface="Arial" panose="020B0604020202020204" pitchFamily="34" charset="0"/>
              </a:rPr>
              <a:t>Mass Ejections (shown left) and solar flares are extremely large explosions on the photosphere.  In just a few minutes, the flares heat to several million degrees F. and release as much energy as a billion megatons of TNT.  They occur near sunspots, usually at the dividing line between areas of oppositely directed magnetic fields.  Hot matter called </a:t>
            </a:r>
            <a:r>
              <a:rPr lang="en-US" sz="1400" b="0" i="1" dirty="0">
                <a:effectLst/>
                <a:latin typeface="inherit"/>
              </a:rPr>
              <a:t>plasma </a:t>
            </a:r>
            <a:r>
              <a:rPr lang="en-US" sz="1400" b="0" i="0" dirty="0">
                <a:effectLst/>
                <a:latin typeface="Arial" panose="020B0604020202020204" pitchFamily="34" charset="0"/>
              </a:rPr>
              <a:t>interacts with the magnetic field sending a burst of plasma up and away from the Sun in the form of a flare.  Solar flares emit x-rays and magnetic fields which bombard the Earth as </a:t>
            </a:r>
            <a:r>
              <a:rPr lang="en-US" sz="1400" b="0" i="1" dirty="0">
                <a:effectLst/>
                <a:latin typeface="inherit"/>
              </a:rPr>
              <a:t>geomagnetic storms</a:t>
            </a:r>
            <a:r>
              <a:rPr lang="en-US" sz="1400" b="0" i="0" dirty="0">
                <a:effectLst/>
                <a:latin typeface="Arial" panose="020B0604020202020204" pitchFamily="34" charset="0"/>
              </a:rPr>
              <a:t>.  If sunspots are active, more solar flares will result creating an increase in geomagnetic storm activity for Earth.  Therefore during sunspot maximums, the Earth will see an increase in the </a:t>
            </a:r>
            <a:r>
              <a:rPr lang="en-US" sz="1400" b="1" i="0" dirty="0">
                <a:effectLst/>
                <a:latin typeface="inherit"/>
                <a:hlinkClick r:id="rId2"/>
              </a:rPr>
              <a:t>Northern and Southern Lights</a:t>
            </a:r>
            <a:r>
              <a:rPr lang="en-US" sz="1400" b="0" i="0" dirty="0">
                <a:effectLst/>
                <a:latin typeface="Arial" panose="020B0604020202020204" pitchFamily="34" charset="0"/>
              </a:rPr>
              <a:t> and a possible disruption in radio transmissions and power grids.  The storms can even change polarity in satellites which can damage sophisticated electronics.  Therefore scientists will often times preposition satellites to a different orientation to protect them from increased solar radiation when a strong solar flare or coronal mass ejection has occurred.</a:t>
            </a:r>
          </a:p>
          <a:p>
            <a:pPr algn="just"/>
            <a:br>
              <a:rPr lang="en-US" sz="1400" dirty="0"/>
            </a:br>
            <a:endParaRPr lang="en-US" sz="1400" dirty="0"/>
          </a:p>
        </p:txBody>
      </p:sp>
      <p:pic>
        <p:nvPicPr>
          <p:cNvPr id="5" name="Picture 4" descr="Molten lava erupts from the ground">
            <a:extLst>
              <a:ext uri="{FF2B5EF4-FFF2-40B4-BE49-F238E27FC236}">
                <a16:creationId xmlns:a16="http://schemas.microsoft.com/office/drawing/2014/main" id="{20853B6A-C9FD-D819-EA9F-9D50EA3A566D}"/>
              </a:ext>
            </a:extLst>
          </p:cNvPr>
          <p:cNvPicPr>
            <a:picLocks noChangeAspect="1"/>
          </p:cNvPicPr>
          <p:nvPr/>
        </p:nvPicPr>
        <p:blipFill>
          <a:blip r:embed="rId3"/>
          <a:srcRect l="22461" r="10787" b="-2"/>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18"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8215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FCDCF4A-4382-6196-D007-C340F326576E}"/>
              </a:ext>
            </a:extLst>
          </p:cNvPr>
          <p:cNvSpPr>
            <a:spLocks noGrp="1"/>
          </p:cNvSpPr>
          <p:nvPr>
            <p:ph type="title"/>
          </p:nvPr>
        </p:nvSpPr>
        <p:spPr>
          <a:xfrm>
            <a:off x="838200" y="365125"/>
            <a:ext cx="5387502" cy="1325563"/>
          </a:xfrm>
        </p:spPr>
        <p:txBody>
          <a:bodyPr>
            <a:normAutofit/>
          </a:bodyPr>
          <a:lstStyle/>
          <a:p>
            <a:r>
              <a:rPr lang="en-US" b="1" i="0" dirty="0">
                <a:effectLst/>
                <a:latin typeface="inherit"/>
              </a:rPr>
              <a:t>The Solar Cycle:</a:t>
            </a:r>
            <a:r>
              <a:rPr lang="en-US" b="0" i="0" dirty="0">
                <a:effectLst/>
                <a:latin typeface="Arial" panose="020B0604020202020204" pitchFamily="34" charset="0"/>
              </a:rPr>
              <a:t> </a:t>
            </a:r>
            <a:endParaRPr lang="en-US" dirty="0"/>
          </a:p>
        </p:txBody>
      </p:sp>
      <p:sp>
        <p:nvSpPr>
          <p:cNvPr id="3" name="Content Placeholder 2">
            <a:extLst>
              <a:ext uri="{FF2B5EF4-FFF2-40B4-BE49-F238E27FC236}">
                <a16:creationId xmlns:a16="http://schemas.microsoft.com/office/drawing/2014/main" id="{AF95AA2B-1607-A506-14C3-EF2CFDC8A345}"/>
              </a:ext>
            </a:extLst>
          </p:cNvPr>
          <p:cNvSpPr>
            <a:spLocks noGrp="1"/>
          </p:cNvSpPr>
          <p:nvPr>
            <p:ph idx="1"/>
          </p:nvPr>
        </p:nvSpPr>
        <p:spPr>
          <a:xfrm>
            <a:off x="838200" y="1825625"/>
            <a:ext cx="5387502" cy="4351338"/>
          </a:xfrm>
        </p:spPr>
        <p:txBody>
          <a:bodyPr>
            <a:normAutofit/>
          </a:bodyPr>
          <a:lstStyle/>
          <a:p>
            <a:pPr fontAlgn="base"/>
            <a:r>
              <a:rPr lang="en-US" sz="1700" b="0" i="0" dirty="0">
                <a:effectLst/>
                <a:latin typeface="Arial" panose="020B0604020202020204" pitchFamily="34" charset="0"/>
              </a:rPr>
              <a:t> Sunspots increase and decrease through an average cycle of 11 years.  Dating back to 1749, we have experienced 23 full solar cycles where the number of sunspots have gone from a minimum, to a maximum and back to the next minimum, through approximate 11 year cycles.  We are now well into the 24th cycle.  This </a:t>
            </a:r>
            <a:r>
              <a:rPr lang="en-US" sz="1700" b="1" i="0" dirty="0">
                <a:effectLst/>
                <a:latin typeface="inherit"/>
                <a:hlinkClick r:id="rId2"/>
              </a:rPr>
              <a:t>chart</a:t>
            </a:r>
            <a:r>
              <a:rPr lang="en-US" sz="1700" b="0" i="0" dirty="0">
                <a:effectLst/>
                <a:latin typeface="Arial" panose="020B0604020202020204" pitchFamily="34" charset="0"/>
              </a:rPr>
              <a:t> from the NASA/Marshall Space Flight Center shows the sunspot number prediction for solar cycle 24.  The </a:t>
            </a:r>
            <a:r>
              <a:rPr lang="en-US" sz="1700" b="1" i="0" dirty="0">
                <a:effectLst/>
                <a:latin typeface="inherit"/>
                <a:hlinkClick r:id="rId3"/>
              </a:rPr>
              <a:t>NASA/Marshall Space Flight Center</a:t>
            </a:r>
            <a:r>
              <a:rPr lang="en-US" sz="1700" b="0" i="0" dirty="0">
                <a:effectLst/>
                <a:latin typeface="Arial" panose="020B0604020202020204" pitchFamily="34" charset="0"/>
              </a:rPr>
              <a:t> also shows the monthly averaged sunspot numbers based on the International Sunspot Number of all solar cycles dating back to 1750.  (Daily observations of sunspots began in 1749 at the Zurich, Switzerland observatory.) </a:t>
            </a:r>
          </a:p>
          <a:p>
            <a:br>
              <a:rPr lang="en-US" sz="1700" dirty="0"/>
            </a:br>
            <a:endParaRPr lang="en-US" sz="1700" dirty="0"/>
          </a:p>
        </p:txBody>
      </p:sp>
      <p:pic>
        <p:nvPicPr>
          <p:cNvPr id="5" name="Picture 4" descr="A comparison of the sun's size&#10;&#10;Description automatically generated">
            <a:extLst>
              <a:ext uri="{FF2B5EF4-FFF2-40B4-BE49-F238E27FC236}">
                <a16:creationId xmlns:a16="http://schemas.microsoft.com/office/drawing/2014/main" id="{1111DA2A-D79D-053D-4EFA-346FA42CF554}"/>
              </a:ext>
            </a:extLst>
          </p:cNvPr>
          <p:cNvPicPr>
            <a:picLocks noChangeAspect="1"/>
          </p:cNvPicPr>
          <p:nvPr/>
        </p:nvPicPr>
        <p:blipFill>
          <a:blip r:embed="rId4">
            <a:extLst>
              <a:ext uri="{837473B0-CC2E-450A-ABE3-18F120FF3D39}">
                <a1611:picAttrSrcUrl xmlns:a1611="http://schemas.microsoft.com/office/drawing/2016/11/main" r:id="rId5"/>
              </a:ext>
            </a:extLst>
          </a:blip>
          <a:srcRect l="22152" r="23018"/>
          <a:stretch/>
        </p:blipFill>
        <p:spPr>
          <a:xfrm>
            <a:off x="6621294"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13"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4DDB7FC4-E841-1ED1-9B66-5ACC5036F236}"/>
              </a:ext>
            </a:extLst>
          </p:cNvPr>
          <p:cNvSpPr txBox="1"/>
          <p:nvPr/>
        </p:nvSpPr>
        <p:spPr>
          <a:xfrm>
            <a:off x="9652523" y="6657945"/>
            <a:ext cx="2539477"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5" tooltip="https://philschatz.com/astronomy-book/contents/m59878.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6" tooltip="https://creativecommons.org/licenses/by/3.0/">
                  <a:extLst>
                    <a:ext uri="{A12FA001-AC4F-418D-AE19-62706E023703}">
                      <ahyp:hlinkClr xmlns:ahyp="http://schemas.microsoft.com/office/drawing/2018/hyperlinkcolor" val="tx"/>
                    </a:ext>
                  </a:extLst>
                </a:hlinkClick>
              </a:rPr>
              <a:t>CC BY</a:t>
            </a:r>
            <a:endParaRPr lang="en-US" sz="700">
              <a:solidFill>
                <a:srgbClr val="FFFFFF"/>
              </a:solidFill>
            </a:endParaRPr>
          </a:p>
        </p:txBody>
      </p:sp>
    </p:spTree>
    <p:extLst>
      <p:ext uri="{BB962C8B-B14F-4D97-AF65-F5344CB8AC3E}">
        <p14:creationId xmlns:p14="http://schemas.microsoft.com/office/powerpoint/2010/main" val="319552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B704069-9F7F-1129-7380-0FF9800CFE15}"/>
              </a:ext>
            </a:extLst>
          </p:cNvPr>
          <p:cNvSpPr>
            <a:spLocks noGrp="1"/>
          </p:cNvSpPr>
          <p:nvPr>
            <p:ph type="title"/>
          </p:nvPr>
        </p:nvSpPr>
        <p:spPr>
          <a:xfrm>
            <a:off x="838200" y="365125"/>
            <a:ext cx="5387502" cy="1325563"/>
          </a:xfrm>
        </p:spPr>
        <p:txBody>
          <a:bodyPr>
            <a:normAutofit/>
          </a:bodyPr>
          <a:lstStyle/>
          <a:p>
            <a:r>
              <a:rPr lang="en-US" dirty="0"/>
              <a:t>Periods</a:t>
            </a:r>
          </a:p>
        </p:txBody>
      </p:sp>
      <p:sp>
        <p:nvSpPr>
          <p:cNvPr id="3" name="Content Placeholder 2">
            <a:extLst>
              <a:ext uri="{FF2B5EF4-FFF2-40B4-BE49-F238E27FC236}">
                <a16:creationId xmlns:a16="http://schemas.microsoft.com/office/drawing/2014/main" id="{6A219A0C-D685-5727-5F2B-8F5E804373D9}"/>
              </a:ext>
            </a:extLst>
          </p:cNvPr>
          <p:cNvSpPr>
            <a:spLocks noGrp="1"/>
          </p:cNvSpPr>
          <p:nvPr>
            <p:ph idx="1"/>
          </p:nvPr>
        </p:nvSpPr>
        <p:spPr>
          <a:xfrm>
            <a:off x="838200" y="1825625"/>
            <a:ext cx="5387502" cy="4351338"/>
          </a:xfrm>
        </p:spPr>
        <p:txBody>
          <a:bodyPr>
            <a:normAutofit/>
          </a:bodyPr>
          <a:lstStyle/>
          <a:p>
            <a:r>
              <a:rPr lang="en-US" sz="2200" b="0" i="0">
                <a:effectLst/>
                <a:latin typeface="Arial" panose="020B0604020202020204" pitchFamily="34" charset="0"/>
              </a:rPr>
              <a:t>One interesting aspect of solar cycles is that the sun went through a period of near zero sunspot activity from about </a:t>
            </a:r>
            <a:r>
              <a:rPr lang="en-US" sz="2200" b="1" i="0">
                <a:effectLst/>
                <a:latin typeface="inherit"/>
                <a:hlinkClick r:id="rId2"/>
              </a:rPr>
              <a:t>1645 to 1715</a:t>
            </a:r>
            <a:r>
              <a:rPr lang="en-US" sz="2200" b="0" i="0">
                <a:effectLst/>
                <a:latin typeface="Arial" panose="020B0604020202020204" pitchFamily="34" charset="0"/>
              </a:rPr>
              <a:t>.  This period of sunspot minima is called the Maunder Minimum.  The "Little Ice Age" occurred over parts of Earth during the Maunder Minimum.  So how much does the solar output affect Earth's climate?  There is debate within the scientific community how much solar activity can, or does affect Earth's climate. </a:t>
            </a:r>
            <a:endParaRPr lang="en-US" sz="2200"/>
          </a:p>
        </p:txBody>
      </p:sp>
      <p:pic>
        <p:nvPicPr>
          <p:cNvPr id="5" name="Picture 4" descr="A diagram of the sun and earth&#10;&#10;Description automatically generated">
            <a:extLst>
              <a:ext uri="{FF2B5EF4-FFF2-40B4-BE49-F238E27FC236}">
                <a16:creationId xmlns:a16="http://schemas.microsoft.com/office/drawing/2014/main" id="{68C09828-8EF8-90AF-E804-4084508DFA18}"/>
              </a:ext>
            </a:extLst>
          </p:cNvPr>
          <p:cNvPicPr>
            <a:picLocks noChangeAspect="1"/>
          </p:cNvPicPr>
          <p:nvPr/>
        </p:nvPicPr>
        <p:blipFill>
          <a:blip r:embed="rId3">
            <a:extLst>
              <a:ext uri="{837473B0-CC2E-450A-ABE3-18F120FF3D39}">
                <a1611:picAttrSrcUrl xmlns:a1611="http://schemas.microsoft.com/office/drawing/2016/11/main" r:id="rId4"/>
              </a:ext>
            </a:extLst>
          </a:blip>
          <a:srcRect l="11296" r="16850" b="1"/>
          <a:stretch/>
        </p:blipFill>
        <p:spPr>
          <a:xfrm>
            <a:off x="6621294"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13"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4FB7C8D-89CE-4B94-F5ED-DAA95A0B4A66}"/>
              </a:ext>
            </a:extLst>
          </p:cNvPr>
          <p:cNvSpPr txBox="1"/>
          <p:nvPr/>
        </p:nvSpPr>
        <p:spPr>
          <a:xfrm>
            <a:off x="9511459" y="6657945"/>
            <a:ext cx="2680541"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4" tooltip="https://greencomet.org/2017/02/11/milankovitch-cycles-other/">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spTree>
    <p:extLst>
      <p:ext uri="{BB962C8B-B14F-4D97-AF65-F5344CB8AC3E}">
        <p14:creationId xmlns:p14="http://schemas.microsoft.com/office/powerpoint/2010/main" val="1639900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chart with a diagram and a sun&#10;&#10;Description automatically generated with medium confidence">
            <a:extLst>
              <a:ext uri="{FF2B5EF4-FFF2-40B4-BE49-F238E27FC236}">
                <a16:creationId xmlns:a16="http://schemas.microsoft.com/office/drawing/2014/main" id="{A13BD9C9-114F-0220-D5AA-4CADA0D1CAE1}"/>
              </a:ext>
            </a:extLst>
          </p:cNvPr>
          <p:cNvPicPr>
            <a:picLocks noChangeAspect="1"/>
          </p:cNvPicPr>
          <p:nvPr/>
        </p:nvPicPr>
        <p:blipFill>
          <a:blip r:embed="rId2"/>
          <a:srcRect r="2" b="147"/>
          <a:stretch/>
        </p:blipFill>
        <p:spPr>
          <a:xfrm>
            <a:off x="6541053" y="957419"/>
            <a:ext cx="5257800" cy="5219544"/>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25" name="Arc 24">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37C090-EFA1-08B3-27C6-94261E42B661}"/>
              </a:ext>
            </a:extLst>
          </p:cNvPr>
          <p:cNvSpPr>
            <a:spLocks noGrp="1"/>
          </p:cNvSpPr>
          <p:nvPr>
            <p:ph type="title"/>
          </p:nvPr>
        </p:nvSpPr>
        <p:spPr>
          <a:xfrm>
            <a:off x="838201" y="479493"/>
            <a:ext cx="5257800" cy="1325563"/>
          </a:xfrm>
        </p:spPr>
        <p:txBody>
          <a:bodyPr>
            <a:normAutofit/>
          </a:bodyPr>
          <a:lstStyle/>
          <a:p>
            <a:r>
              <a:rPr lang="en-US" b="0" i="0" dirty="0">
                <a:effectLst/>
                <a:latin typeface="-apple-system"/>
              </a:rPr>
              <a:t>Daily Data:</a:t>
            </a:r>
            <a:endParaRPr lang="en-US" dirty="0"/>
          </a:p>
        </p:txBody>
      </p:sp>
      <p:sp>
        <p:nvSpPr>
          <p:cNvPr id="5" name="AutoShape 4" descr="image">
            <a:extLst>
              <a:ext uri="{FF2B5EF4-FFF2-40B4-BE49-F238E27FC236}">
                <a16:creationId xmlns:a16="http://schemas.microsoft.com/office/drawing/2014/main" id="{07B6C81F-3275-96B0-A1D2-B7C36C509E0C}"/>
              </a:ext>
            </a:extLst>
          </p:cNvPr>
          <p:cNvSpPr>
            <a:spLocks noGrp="1" noChangeAspect="1" noChangeArrowheads="1"/>
          </p:cNvSpPr>
          <p:nvPr>
            <p:ph idx="1"/>
          </p:nvPr>
        </p:nvSpPr>
        <p:spPr bwMode="auto">
          <a:xfrm>
            <a:off x="838201" y="1984443"/>
            <a:ext cx="5257800" cy="4192520"/>
          </a:xfrm>
          <a:prstGeom prst="rect">
            <a:avLst/>
          </a:prstGeom>
          <a:extLst>
            <a:ext uri="{909E8E84-426E-40DD-AFC4-6F175D3DCCD1}">
              <a14:hiddenFill xmlns:a14="http://schemas.microsoft.com/office/drawing/2010/main">
                <a:solidFill>
                  <a:srgbClr val="FFFFFF"/>
                </a:solidFill>
              </a14:hiddenFill>
            </a:ext>
          </a:extLst>
        </p:spPr>
        <p:txBody>
          <a:bodyPr vert="horz" lIns="91440" tIns="45720" rIns="91440" bIns="45720" numCol="1" anchorCtr="0" compatLnSpc="1">
            <a:prstTxWarp prst="textNoShape">
              <a:avLst/>
            </a:prstTxWarp>
            <a:normAutofit/>
          </a:bodyPr>
          <a:lstStyle/>
          <a:p>
            <a:pPr algn="just"/>
            <a:r>
              <a:rPr lang="en-US" sz="1600" b="0" i="0" dirty="0">
                <a:effectLst/>
                <a:latin typeface="-apple-system"/>
              </a:rPr>
              <a:t>Predictions for 100, 200, and 365 days. Monthly Data: Predictions for 1, 6, and 9 months. Yearly Data: Predictions for 1, 10, and 20 years. 4. Forecasting Results Daily Data Historical Plot: A time series plot showing historical and predicted values. Future Predictions: 100 Days: 45 average sunspots. 200 Days: Gradual decrease to 30 sunspots. 365 Days: Stabilized at ~25 sunspots. Monthly Data Historical Plot: Clear seasonal patterns observed. Future Predictions: 1 Month: 35 average sunspots. 6 Months: Rise to 50 sunspots, matching the solar cycle's periodicity. 9 Months: Slight dip due to cycle fluctuations. Yearly Data Historical Plot: Distinct 11-year cycles visible. Future Predictions: 1 Year: 45 average sunspots. 10 Years: Stabilization around 60 sunspots. 20 Years: A new peak at ~80 sunspots. 5. Evaluation Metrics For each dataset, the following metrics were calculated:</a:t>
            </a:r>
          </a:p>
          <a:p>
            <a:br>
              <a:rPr lang="en-US" sz="1500" dirty="0"/>
            </a:br>
            <a:endParaRPr lang="en-US" sz="1500" dirty="0"/>
          </a:p>
        </p:txBody>
      </p:sp>
    </p:spTree>
    <p:extLst>
      <p:ext uri="{BB962C8B-B14F-4D97-AF65-F5344CB8AC3E}">
        <p14:creationId xmlns:p14="http://schemas.microsoft.com/office/powerpoint/2010/main" val="2250344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F788FC6-41F9-F01F-7A27-79675DE2F2B3}"/>
              </a:ext>
            </a:extLst>
          </p:cNvPr>
          <p:cNvSpPr>
            <a:spLocks noGrp="1"/>
          </p:cNvSpPr>
          <p:nvPr>
            <p:ph type="title"/>
          </p:nvPr>
        </p:nvSpPr>
        <p:spPr>
          <a:xfrm>
            <a:off x="838200" y="365125"/>
            <a:ext cx="5387502" cy="1325563"/>
          </a:xfrm>
        </p:spPr>
        <p:txBody>
          <a:bodyPr>
            <a:normAutofit/>
          </a:bodyPr>
          <a:lstStyle/>
          <a:p>
            <a:r>
              <a:rPr lang="en-US" b="1" dirty="0"/>
              <a:t>Yearly data:</a:t>
            </a:r>
          </a:p>
        </p:txBody>
      </p:sp>
      <p:sp>
        <p:nvSpPr>
          <p:cNvPr id="3" name="Content Placeholder 2">
            <a:extLst>
              <a:ext uri="{FF2B5EF4-FFF2-40B4-BE49-F238E27FC236}">
                <a16:creationId xmlns:a16="http://schemas.microsoft.com/office/drawing/2014/main" id="{722D93C5-2833-9E61-3A4A-145F4860F82F}"/>
              </a:ext>
            </a:extLst>
          </p:cNvPr>
          <p:cNvSpPr>
            <a:spLocks noGrp="1"/>
          </p:cNvSpPr>
          <p:nvPr>
            <p:ph idx="1"/>
          </p:nvPr>
        </p:nvSpPr>
        <p:spPr>
          <a:xfrm>
            <a:off x="838200" y="1825625"/>
            <a:ext cx="5387502" cy="4351338"/>
          </a:xfrm>
        </p:spPr>
        <p:txBody>
          <a:bodyPr>
            <a:normAutofit/>
          </a:bodyPr>
          <a:lstStyle/>
          <a:p>
            <a:r>
              <a:rPr lang="en-US" sz="1700" b="1"/>
              <a:t>2. Dataset Description</a:t>
            </a:r>
          </a:p>
          <a:p>
            <a:pPr>
              <a:buFont typeface="Arial" panose="020B0604020202020204" pitchFamily="34" charset="0"/>
              <a:buChar char="•"/>
            </a:pPr>
            <a:r>
              <a:rPr lang="en-US" sz="1700" b="1"/>
              <a:t>Source:</a:t>
            </a:r>
            <a:r>
              <a:rPr lang="en-US" sz="1700"/>
              <a:t> Sunspot yearly data from the provided project details.</a:t>
            </a:r>
          </a:p>
          <a:p>
            <a:pPr>
              <a:buFont typeface="Arial" panose="020B0604020202020204" pitchFamily="34" charset="0"/>
              <a:buChar char="•"/>
            </a:pPr>
            <a:r>
              <a:rPr lang="en-US" sz="1700" b="1"/>
              <a:t>Key Variables:</a:t>
            </a:r>
            <a:endParaRPr lang="en-US" sz="1700"/>
          </a:p>
          <a:p>
            <a:pPr marL="742950" lvl="1" indent="-285750">
              <a:buFont typeface="Arial" panose="020B0604020202020204" pitchFamily="34" charset="0"/>
              <a:buChar char="•"/>
            </a:pPr>
            <a:r>
              <a:rPr lang="en-US" sz="1700" b="1"/>
              <a:t>Year:</a:t>
            </a:r>
            <a:r>
              <a:rPr lang="en-US" sz="1700"/>
              <a:t> Represents the calendar year (1700–2021).</a:t>
            </a:r>
          </a:p>
          <a:p>
            <a:pPr marL="742950" lvl="1" indent="-285750">
              <a:buFont typeface="Arial" panose="020B0604020202020204" pitchFamily="34" charset="0"/>
              <a:buChar char="•"/>
            </a:pPr>
            <a:r>
              <a:rPr lang="en-US" sz="1700" b="1"/>
              <a:t>Sunspot Number:</a:t>
            </a:r>
            <a:r>
              <a:rPr lang="en-US" sz="1700"/>
              <a:t> The mean yearly sunspot count.</a:t>
            </a:r>
          </a:p>
          <a:p>
            <a:pPr>
              <a:buFont typeface="Arial" panose="020B0604020202020204" pitchFamily="34" charset="0"/>
              <a:buChar char="•"/>
            </a:pPr>
            <a:r>
              <a:rPr lang="en-US" sz="1700" b="1"/>
              <a:t>Preprocessing:</a:t>
            </a:r>
            <a:endParaRPr lang="en-US" sz="1700"/>
          </a:p>
          <a:p>
            <a:pPr marL="742950" lvl="1" indent="-285750">
              <a:buFont typeface="Arial" panose="020B0604020202020204" pitchFamily="34" charset="0"/>
              <a:buChar char="•"/>
            </a:pPr>
            <a:r>
              <a:rPr lang="en-US" sz="1700"/>
              <a:t>Missing values (-1) were replaced with </a:t>
            </a:r>
            <a:r>
              <a:rPr lang="en-US" sz="1700" err="1"/>
              <a:t>NaN</a:t>
            </a:r>
            <a:r>
              <a:rPr lang="en-US" sz="1700"/>
              <a:t>.</a:t>
            </a:r>
          </a:p>
          <a:p>
            <a:pPr marL="742950" lvl="1" indent="-285750">
              <a:buFont typeface="Arial" panose="020B0604020202020204" pitchFamily="34" charset="0"/>
              <a:buChar char="•"/>
            </a:pPr>
            <a:r>
              <a:rPr lang="en-US" sz="1700"/>
              <a:t>Linear interpolation was applied to fill missing values</a:t>
            </a:r>
          </a:p>
          <a:p>
            <a:endParaRPr lang="en-US" sz="1700"/>
          </a:p>
        </p:txBody>
      </p:sp>
      <p:pic>
        <p:nvPicPr>
          <p:cNvPr id="8" name="Picture 7" descr="A graph of the sun&#10;&#10;Description automatically generated">
            <a:extLst>
              <a:ext uri="{FF2B5EF4-FFF2-40B4-BE49-F238E27FC236}">
                <a16:creationId xmlns:a16="http://schemas.microsoft.com/office/drawing/2014/main" id="{9B829163-48B4-442D-8797-1EFC408C6F9E}"/>
              </a:ext>
            </a:extLst>
          </p:cNvPr>
          <p:cNvPicPr>
            <a:picLocks noChangeAspect="1"/>
          </p:cNvPicPr>
          <p:nvPr/>
        </p:nvPicPr>
        <p:blipFill>
          <a:blip r:embed="rId2"/>
          <a:srcRect t="146" r="2" b="2"/>
          <a:stretch/>
        </p:blipFill>
        <p:spPr>
          <a:xfrm>
            <a:off x="6643451"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15"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0815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CB6E2F43-29E9-49D9-91FC-E5FEFAAA70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graph of the day and the month of the year&#10;&#10;Description automatically generated with medium confidence">
            <a:extLst>
              <a:ext uri="{FF2B5EF4-FFF2-40B4-BE49-F238E27FC236}">
                <a16:creationId xmlns:a16="http://schemas.microsoft.com/office/drawing/2014/main" id="{B7DB8124-E7E8-CAF8-81D7-156C823F5B96}"/>
              </a:ext>
            </a:extLst>
          </p:cNvPr>
          <p:cNvPicPr>
            <a:picLocks noChangeAspect="1"/>
          </p:cNvPicPr>
          <p:nvPr/>
        </p:nvPicPr>
        <p:blipFill>
          <a:blip r:embed="rId2"/>
          <a:srcRect l="21198" r="21468" b="1"/>
          <a:stretch/>
        </p:blipFill>
        <p:spPr>
          <a:xfrm>
            <a:off x="6664744" y="1338898"/>
            <a:ext cx="5527255" cy="5519103"/>
          </a:xfrm>
          <a:custGeom>
            <a:avLst/>
            <a:gdLst/>
            <a:ahLst/>
            <a:cxnLst/>
            <a:rect l="l" t="t" r="r" b="b"/>
            <a:pathLst>
              <a:path w="5580942" h="5519103">
                <a:moveTo>
                  <a:pt x="169765" y="0"/>
                </a:moveTo>
                <a:lnTo>
                  <a:pt x="5580942" y="0"/>
                </a:lnTo>
                <a:lnTo>
                  <a:pt x="5580942" y="5519103"/>
                </a:lnTo>
                <a:lnTo>
                  <a:pt x="9100" y="5519103"/>
                </a:lnTo>
                <a:lnTo>
                  <a:pt x="0" y="5474029"/>
                </a:lnTo>
                <a:lnTo>
                  <a:pt x="0" y="169765"/>
                </a:lnTo>
                <a:cubicBezTo>
                  <a:pt x="0" y="76006"/>
                  <a:pt x="76006" y="0"/>
                  <a:pt x="169765" y="0"/>
                </a:cubicBezTo>
                <a:close/>
              </a:path>
            </a:pathLst>
          </a:custGeom>
        </p:spPr>
      </p:pic>
      <p:sp>
        <p:nvSpPr>
          <p:cNvPr id="23" name="Oval 22">
            <a:extLst>
              <a:ext uri="{FF2B5EF4-FFF2-40B4-BE49-F238E27FC236}">
                <a16:creationId xmlns:a16="http://schemas.microsoft.com/office/drawing/2014/main" id="{8E63CC27-1C86-4653-8866-79C24C5C5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95924" y="1656147"/>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5" name="Arc 24">
            <a:extLst>
              <a:ext uri="{FF2B5EF4-FFF2-40B4-BE49-F238E27FC236}">
                <a16:creationId xmlns:a16="http://schemas.microsoft.com/office/drawing/2014/main" id="{3BA62E19-CD42-4C09-B825-844B4943D4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87212"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247CD2A-D886-4A00-ED11-1F6494231F3D}"/>
              </a:ext>
            </a:extLst>
          </p:cNvPr>
          <p:cNvSpPr>
            <a:spLocks noGrp="1"/>
          </p:cNvSpPr>
          <p:nvPr>
            <p:ph type="title"/>
          </p:nvPr>
        </p:nvSpPr>
        <p:spPr>
          <a:xfrm>
            <a:off x="838200" y="365125"/>
            <a:ext cx="10515600" cy="1325563"/>
          </a:xfrm>
        </p:spPr>
        <p:txBody>
          <a:bodyPr>
            <a:normAutofit/>
          </a:bodyPr>
          <a:lstStyle/>
          <a:p>
            <a:r>
              <a:rPr lang="en-US" dirty="0"/>
              <a:t>Monthly data:</a:t>
            </a:r>
          </a:p>
        </p:txBody>
      </p:sp>
      <p:sp>
        <p:nvSpPr>
          <p:cNvPr id="9" name="Content Placeholder 8">
            <a:extLst>
              <a:ext uri="{FF2B5EF4-FFF2-40B4-BE49-F238E27FC236}">
                <a16:creationId xmlns:a16="http://schemas.microsoft.com/office/drawing/2014/main" id="{975B68FC-6FF7-6CC1-B97A-C26E88AD1581}"/>
              </a:ext>
            </a:extLst>
          </p:cNvPr>
          <p:cNvSpPr>
            <a:spLocks noGrp="1"/>
          </p:cNvSpPr>
          <p:nvPr>
            <p:ph idx="1"/>
          </p:nvPr>
        </p:nvSpPr>
        <p:spPr>
          <a:xfrm>
            <a:off x="838200" y="1825625"/>
            <a:ext cx="5393361" cy="4351338"/>
          </a:xfrm>
        </p:spPr>
        <p:txBody>
          <a:bodyPr>
            <a:normAutofit/>
          </a:bodyPr>
          <a:lstStyle/>
          <a:p>
            <a:r>
              <a:rPr lang="en-US" sz="1700"/>
              <a:t>January (1), June (6), and September (9) were examined for sunspot variations across years. These months represent different points in the year to understand potential seasonal impacts.</a:t>
            </a:r>
            <a:br>
              <a:rPr lang="en-US" sz="1700"/>
            </a:br>
            <a:r>
              <a:rPr lang="en-US" sz="1700" b="1"/>
              <a:t>4. Visualizations</a:t>
            </a:r>
            <a:br>
              <a:rPr lang="en-US" sz="1700" b="1"/>
            </a:br>
            <a:r>
              <a:rPr lang="en-US" sz="1700" b="1"/>
              <a:t>Annual Sunspot Trends</a:t>
            </a:r>
            <a:r>
              <a:rPr lang="en-US" sz="1700"/>
              <a:t>: Demonstrates long-term cycles in solar activity.</a:t>
            </a:r>
            <a:br>
              <a:rPr lang="en-US" sz="1700"/>
            </a:br>
            <a:r>
              <a:rPr lang="en-US" sz="1700" b="1"/>
              <a:t>Monthly Patterns</a:t>
            </a:r>
            <a:r>
              <a:rPr lang="en-US" sz="1700"/>
              <a:t>: Highlights average activity in specific months.</a:t>
            </a:r>
            <a:br>
              <a:rPr lang="en-US" sz="1700"/>
            </a:br>
            <a:r>
              <a:rPr lang="en-US" sz="1700" b="1"/>
              <a:t>5. Key Findings</a:t>
            </a:r>
            <a:br>
              <a:rPr lang="en-US" sz="1700" b="1"/>
            </a:br>
            <a:r>
              <a:rPr lang="en-US" sz="1700"/>
              <a:t>Sunspot numbers exhibit periodic cycles, reaffirming the ~11-year solar activity period.</a:t>
            </a:r>
            <a:br>
              <a:rPr lang="en-US" sz="1700"/>
            </a:br>
            <a:r>
              <a:rPr lang="en-US" sz="1700"/>
              <a:t>No significant seasonal trend was observed across months.</a:t>
            </a:r>
            <a:br>
              <a:rPr lang="en-US" sz="1700"/>
            </a:br>
            <a:r>
              <a:rPr lang="en-US" sz="1700"/>
              <a:t>Long-term data indicates varying cycle amplitudes, suggesting shifts in solar dynamics over centuries.</a:t>
            </a:r>
            <a:br>
              <a:rPr lang="en-US" sz="1700"/>
            </a:br>
            <a:endParaRPr lang="en-US" sz="1700"/>
          </a:p>
        </p:txBody>
      </p:sp>
    </p:spTree>
    <p:extLst>
      <p:ext uri="{BB962C8B-B14F-4D97-AF65-F5344CB8AC3E}">
        <p14:creationId xmlns:p14="http://schemas.microsoft.com/office/powerpoint/2010/main" val="933284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D09299FB-8246-B644-A8BB-339480F17C10}"/>
              </a:ext>
            </a:extLst>
          </p:cNvPr>
          <p:cNvPicPr>
            <a:picLocks noChangeAspect="1"/>
          </p:cNvPicPr>
          <p:nvPr/>
        </p:nvPicPr>
        <p:blipFill>
          <a:blip r:embed="rId2"/>
          <a:srcRect l="13522" r="46652"/>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13D6650-E89E-EDAE-13A0-417C207554B1}"/>
              </a:ext>
            </a:extLst>
          </p:cNvPr>
          <p:cNvSpPr>
            <a:spLocks noGrp="1"/>
          </p:cNvSpPr>
          <p:nvPr>
            <p:ph type="title"/>
          </p:nvPr>
        </p:nvSpPr>
        <p:spPr>
          <a:xfrm>
            <a:off x="5827048" y="407987"/>
            <a:ext cx="5721484" cy="1325563"/>
          </a:xfrm>
        </p:spPr>
        <p:txBody>
          <a:bodyPr>
            <a:normAutofit/>
          </a:bodyPr>
          <a:lstStyle/>
          <a:p>
            <a:r>
              <a:rPr lang="en-US" dirty="0"/>
              <a:t>Future scope:</a:t>
            </a:r>
          </a:p>
        </p:txBody>
      </p:sp>
      <p:sp>
        <p:nvSpPr>
          <p:cNvPr id="3" name="Content Placeholder 2">
            <a:extLst>
              <a:ext uri="{FF2B5EF4-FFF2-40B4-BE49-F238E27FC236}">
                <a16:creationId xmlns:a16="http://schemas.microsoft.com/office/drawing/2014/main" id="{B985AA9E-DA76-B1D8-E282-A01E6BD2FD21}"/>
              </a:ext>
            </a:extLst>
          </p:cNvPr>
          <p:cNvSpPr>
            <a:spLocks noGrp="1"/>
          </p:cNvSpPr>
          <p:nvPr>
            <p:ph idx="1"/>
          </p:nvPr>
        </p:nvSpPr>
        <p:spPr>
          <a:xfrm>
            <a:off x="5827048" y="1288473"/>
            <a:ext cx="5721484" cy="5161540"/>
          </a:xfrm>
        </p:spPr>
        <p:txBody>
          <a:bodyPr>
            <a:normAutofit/>
          </a:bodyPr>
          <a:lstStyle/>
          <a:p>
            <a:pPr algn="just"/>
            <a:r>
              <a:rPr lang="en-US" sz="1200" b="1" dirty="0"/>
              <a:t>1. Advanced Forecasting Techniques</a:t>
            </a:r>
          </a:p>
          <a:p>
            <a:pPr algn="just">
              <a:buFont typeface="Arial" panose="020B0604020202020204" pitchFamily="34" charset="0"/>
              <a:buChar char="•"/>
            </a:pPr>
            <a:r>
              <a:rPr lang="en-US" sz="1200" b="1" dirty="0"/>
              <a:t>Machine Learning &amp; AI</a:t>
            </a:r>
            <a:r>
              <a:rPr lang="en-US" sz="1200" dirty="0"/>
              <a:t>: Explore more sophisticated models such as deep learning (LSTMs, Transformers) for improving accuracy.</a:t>
            </a:r>
          </a:p>
          <a:p>
            <a:pPr algn="just">
              <a:buFont typeface="Arial" panose="020B0604020202020204" pitchFamily="34" charset="0"/>
              <a:buChar char="•"/>
            </a:pPr>
            <a:r>
              <a:rPr lang="en-US" sz="1200" b="1" dirty="0"/>
              <a:t>Hybrid Models</a:t>
            </a:r>
            <a:r>
              <a:rPr lang="en-US" sz="1200" dirty="0"/>
              <a:t>: Combine traditional statistical methods (ARIMA) with machine learning approaches for enhanced predictions.</a:t>
            </a:r>
          </a:p>
          <a:p>
            <a:pPr algn="just">
              <a:buFont typeface="Arial" panose="020B0604020202020204" pitchFamily="34" charset="0"/>
              <a:buChar char="•"/>
            </a:pPr>
            <a:r>
              <a:rPr lang="en-US" sz="1200" b="1" dirty="0"/>
              <a:t>Real-Time Prediction Systems</a:t>
            </a:r>
            <a:r>
              <a:rPr lang="en-US" sz="1200" dirty="0"/>
              <a:t>: Develop systems that update predictions dynamically with incoming data.</a:t>
            </a:r>
          </a:p>
          <a:p>
            <a:pPr algn="just"/>
            <a:r>
              <a:rPr lang="en-US" sz="1200" b="1" dirty="0"/>
              <a:t>2. Integration with Related Fields</a:t>
            </a:r>
          </a:p>
          <a:p>
            <a:pPr algn="just">
              <a:buFont typeface="Arial" panose="020B0604020202020204" pitchFamily="34" charset="0"/>
              <a:buChar char="•"/>
            </a:pPr>
            <a:r>
              <a:rPr lang="en-US" sz="1200" b="1" dirty="0"/>
              <a:t>Space Weather Prediction</a:t>
            </a:r>
            <a:r>
              <a:rPr lang="en-US" sz="1200" dirty="0"/>
              <a:t>: Collaborate with space agencies to integrate sunspot forecasts into models predicting solar flares and geomagnetic storms.</a:t>
            </a:r>
          </a:p>
          <a:p>
            <a:pPr algn="just">
              <a:buFont typeface="Arial" panose="020B0604020202020204" pitchFamily="34" charset="0"/>
              <a:buChar char="•"/>
            </a:pPr>
            <a:r>
              <a:rPr lang="en-US" sz="1200" b="1" dirty="0"/>
              <a:t>Climate Studies</a:t>
            </a:r>
            <a:r>
              <a:rPr lang="en-US" sz="1200" dirty="0"/>
              <a:t>: Investigate correlations between sunspot activity and terrestrial climate patterns, aiding long-term climate modeling.</a:t>
            </a:r>
          </a:p>
          <a:p>
            <a:pPr algn="just">
              <a:buFont typeface="Arial" panose="020B0604020202020204" pitchFamily="34" charset="0"/>
              <a:buChar char="•"/>
            </a:pPr>
            <a:r>
              <a:rPr lang="en-US" sz="1200" b="1" dirty="0"/>
              <a:t>Energy Sector Applications</a:t>
            </a:r>
            <a:r>
              <a:rPr lang="en-US" sz="1200" dirty="0"/>
              <a:t>: Use forecasts to predict the impact of solar cycles on renewable energy generation.</a:t>
            </a:r>
          </a:p>
          <a:p>
            <a:pPr algn="just"/>
            <a:r>
              <a:rPr lang="en-US" sz="1200" b="1" dirty="0"/>
              <a:t>3. Data Enhancement</a:t>
            </a:r>
          </a:p>
          <a:p>
            <a:pPr algn="just">
              <a:buFont typeface="Arial" panose="020B0604020202020204" pitchFamily="34" charset="0"/>
              <a:buChar char="•"/>
            </a:pPr>
            <a:r>
              <a:rPr lang="en-US" sz="1200" b="1" dirty="0"/>
              <a:t>Longer Historical Data</a:t>
            </a:r>
            <a:r>
              <a:rPr lang="en-US" sz="1200" dirty="0"/>
              <a:t>: Incorporate extended datasets (e.g., centuries of sunspot observations) for more robust models.</a:t>
            </a:r>
          </a:p>
          <a:p>
            <a:pPr algn="just">
              <a:buFont typeface="Arial" panose="020B0604020202020204" pitchFamily="34" charset="0"/>
              <a:buChar char="•"/>
            </a:pPr>
            <a:r>
              <a:rPr lang="en-US" sz="1200" b="1" dirty="0"/>
              <a:t>Multi-Source Data</a:t>
            </a:r>
            <a:r>
              <a:rPr lang="en-US" sz="1200" dirty="0"/>
              <a:t>: Integrate data from various sources like satellites, solar observatories, and simulations to improve predictions.</a:t>
            </a:r>
          </a:p>
          <a:p>
            <a:pPr algn="just">
              <a:buFont typeface="Arial" panose="020B0604020202020204" pitchFamily="34" charset="0"/>
              <a:buChar char="•"/>
            </a:pPr>
            <a:r>
              <a:rPr lang="en-US" sz="1200" b="1" dirty="0"/>
              <a:t>High-Resolution Data</a:t>
            </a:r>
            <a:r>
              <a:rPr lang="en-US" sz="1200" dirty="0"/>
              <a:t>: Use high-frequency data collection for more granular insights.</a:t>
            </a:r>
          </a:p>
          <a:p>
            <a:pPr algn="just"/>
            <a:endParaRPr lang="en-US" sz="1200" dirty="0"/>
          </a:p>
        </p:txBody>
      </p:sp>
    </p:spTree>
    <p:extLst>
      <p:ext uri="{BB962C8B-B14F-4D97-AF65-F5344CB8AC3E}">
        <p14:creationId xmlns:p14="http://schemas.microsoft.com/office/powerpoint/2010/main" val="2284004340"/>
      </p:ext>
    </p:extLst>
  </p:cSld>
  <p:clrMapOvr>
    <a:masterClrMapping/>
  </p:clrMapOvr>
</p:sld>
</file>

<file path=ppt/theme/theme1.xml><?xml version="1.0" encoding="utf-8"?>
<a:theme xmlns:a="http://schemas.openxmlformats.org/drawingml/2006/main" name="ShapesVTI">
  <a:themeElements>
    <a:clrScheme name="Interweave-R1">
      <a:dk1>
        <a:srgbClr val="000000"/>
      </a:dk1>
      <a:lt1>
        <a:srgbClr val="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66</TotalTime>
  <Words>1247</Words>
  <Application>Microsoft Macintosh PowerPoint</Application>
  <PresentationFormat>Widescreen</PresentationFormat>
  <Paragraphs>47</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-apple-system</vt:lpstr>
      <vt:lpstr>Arial</vt:lpstr>
      <vt:lpstr>Calibri</vt:lpstr>
      <vt:lpstr>Century Gothic</vt:lpstr>
      <vt:lpstr>inherit</vt:lpstr>
      <vt:lpstr>ShapesVTI</vt:lpstr>
      <vt:lpstr>The Sun and Sunspots </vt:lpstr>
      <vt:lpstr>Wha is sunspots?</vt:lpstr>
      <vt:lpstr>Sunspots, Solar Flares, Coronal Mass Ejections and their influence on Earth:</vt:lpstr>
      <vt:lpstr>The Solar Cycle: </vt:lpstr>
      <vt:lpstr>Periods</vt:lpstr>
      <vt:lpstr>Daily Data:</vt:lpstr>
      <vt:lpstr>Yearly data:</vt:lpstr>
      <vt:lpstr>Monthly data:</vt:lpstr>
      <vt:lpstr>Future scope:</vt:lpstr>
      <vt:lpstr>Conclusion:</vt:lpstr>
      <vt:lpstr> 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Mahankali, Sai Kumar</dc:creator>
  <cp:lastModifiedBy>Mahankali, Sai Kumar</cp:lastModifiedBy>
  <cp:revision>1</cp:revision>
  <dcterms:created xsi:type="dcterms:W3CDTF">2024-12-05T01:50:59Z</dcterms:created>
  <dcterms:modified xsi:type="dcterms:W3CDTF">2024-12-05T02:57:30Z</dcterms:modified>
</cp:coreProperties>
</file>

<file path=docProps/thumbnail.jpeg>
</file>